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7377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11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F59BAF-8388-4FB2-9BAE-C10AB8AC10FE}" type="datetimeFigureOut">
              <a:rPr lang="pl-PL"/>
              <a:pPr/>
              <a:t>2009-10-05</a:t>
            </a:fld>
            <a:endParaRPr lang="pl-PL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02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202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305093-E592-4E7E-B35A-85CC54F76FDE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0C8CDE6-C29B-4056-8905-D760A7BDD06C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30250"/>
            <a:ext cx="4867275" cy="3651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625975"/>
            <a:ext cx="5486400" cy="438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2487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2487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C49C23C-2216-402B-893E-418420A6DD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76A87-C8C6-4265-9B04-E1500A3F4E77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C2455-B56E-4FBB-830E-DEDFA26125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BD1E0-9A09-435A-9B1F-A284F42D948C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2E644-1295-4EED-8398-16A5F38C9B2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A5B7B-2AE2-45E2-9704-89D448682307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B6D86-165F-4640-BC9D-A33126E43B3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44A4-9A7D-460D-A1B2-C84C93684357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5438-8DB9-4998-8B52-4C5C623026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A2CF-718B-4214-9AA5-6921FB3756A9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6E5A8-5B18-44E6-8098-71030EFD27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6D0AD-5EEE-4B63-B176-72EBEBC1CF55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063FD-0AC4-4403-8335-D96524335A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116C-8836-4F16-B9BC-1B7AA785CB0C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4B366-529B-4323-A97B-F434FB7C3D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9553-207E-4225-B6A5-11714A63E971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CD644-8ED0-4194-938D-E6A477A2F2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Slajd tytuł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8CD65-C1CF-4DDA-9CA3-B82961CC2745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C2F81-00E7-4F3A-8D50-AA27B72930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D1495-F61B-4D5F-AC35-6E5CB76817FE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FED5-FC87-4D89-A015-D03EA1A5ABA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33" name="Symbol zastępczy tekstu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4874542-5591-498B-964B-D555900CDFD3}" type="datetimeFigureOut">
              <a:rPr lang="pl-PL"/>
              <a:pPr>
                <a:defRPr/>
              </a:pPr>
              <a:t>2009-10-05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8BF9C40-223F-4B7D-8415-6257C3AC080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690" r:id="rId3"/>
    <p:sldLayoutId id="2147483688" r:id="rId4"/>
    <p:sldLayoutId id="2147483686" r:id="rId5"/>
    <p:sldLayoutId id="2147483685" r:id="rId6"/>
    <p:sldLayoutId id="2147483684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5pPr>
      <a:lvl6pPr marL="18288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6pPr>
      <a:lvl7pPr marL="2286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7pPr>
      <a:lvl8pPr marL="27432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8pPr>
      <a:lvl9pPr marL="32004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86847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pl-PL" sz="3100" dirty="0" smtClean="0"/>
              <a:t>Kolejki oczekujących na świadczenia opieki  zdrowotnej  w  Pomorskim Oddziale Wojewódzkim NFZ</a:t>
            </a:r>
            <a:endParaRPr lang="pl-PL" sz="2400" dirty="0"/>
          </a:p>
        </p:txBody>
      </p:sp>
      <p:sp>
        <p:nvSpPr>
          <p:cNvPr id="33795" name="Rectangle 102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pl-PL" dirty="0" smtClean="0"/>
          </a:p>
          <a:p>
            <a:pPr algn="ctr"/>
            <a:endParaRPr lang="pl-PL" dirty="0"/>
          </a:p>
          <a:p>
            <a:pPr algn="ctr"/>
            <a:endParaRPr lang="pl-PL" dirty="0" smtClean="0"/>
          </a:p>
          <a:p>
            <a:pPr algn="ctr"/>
            <a:endParaRPr lang="pl-PL" dirty="0"/>
          </a:p>
          <a:p>
            <a:pPr algn="ctr"/>
            <a:endParaRPr lang="pl-PL" dirty="0" smtClean="0"/>
          </a:p>
          <a:p>
            <a:pPr algn="ctr"/>
            <a:endParaRPr lang="pl-PL" dirty="0"/>
          </a:p>
          <a:p>
            <a:pPr algn="ctr"/>
            <a:endParaRPr lang="pl-PL" dirty="0" smtClean="0"/>
          </a:p>
          <a:p>
            <a:pPr algn="ctr"/>
            <a:endParaRPr lang="pl-PL" dirty="0"/>
          </a:p>
          <a:p>
            <a:pPr algn="ctr"/>
            <a:endParaRPr lang="pl-PL" dirty="0" smtClean="0"/>
          </a:p>
          <a:p>
            <a:pPr algn="ctr">
              <a:buNone/>
            </a:pPr>
            <a:r>
              <a:rPr lang="pl-PL" sz="1800" dirty="0" smtClean="0"/>
              <a:t>Gdańsk, 6 października 2009 r.</a:t>
            </a:r>
            <a:endParaRPr lang="pl-PL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57224" y="2143116"/>
            <a:ext cx="4500594" cy="33575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dirty="0" smtClean="0"/>
              <a:t>Województwo pomorskie – czas oczekiwania</a:t>
            </a:r>
            <a:br>
              <a:rPr lang="pl-PL" sz="2800" dirty="0" smtClean="0"/>
            </a:br>
            <a:r>
              <a:rPr lang="pl-PL" sz="2200" dirty="0"/>
              <a:t>w oddziale pomorskim na wybrane świadczenia</a:t>
            </a:r>
            <a:r>
              <a:rPr lang="pl-PL" sz="2200" dirty="0" smtClean="0"/>
              <a:t>:</a:t>
            </a:r>
            <a:endParaRPr lang="pl-PL" sz="2200" dirty="0"/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65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Nazwa świadczenia</a:t>
                      </a:r>
                      <a:endParaRPr lang="pl-PL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latin typeface="+mj-lt"/>
                          <a:ea typeface="Times New Roman"/>
                          <a:cs typeface="Times New Roman"/>
                        </a:rPr>
                        <a:t>Średni przewidywany czas oczekiwania</a:t>
                      </a:r>
                      <a:endParaRPr lang="pl-PL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Średni rzeczywisty czas oczekiwania</a:t>
                      </a:r>
                      <a:endParaRPr lang="pl-PL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Leczenie aparatem ortodontycznym</a:t>
                      </a:r>
                      <a:endParaRPr lang="pl-PL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815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303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Leczenie protetyczne</a:t>
                      </a:r>
                      <a:endParaRPr lang="pl-PL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597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170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+mj-lt"/>
                          <a:ea typeface="Times New Roman"/>
                          <a:cs typeface="Times New Roman"/>
                        </a:rPr>
                        <a:t>Rezonans magnetyczny</a:t>
                      </a:r>
                      <a:endParaRPr lang="pl-PL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148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112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+mj-lt"/>
                          <a:ea typeface="Times New Roman"/>
                          <a:cs typeface="Times New Roman"/>
                        </a:rPr>
                        <a:t>Tomografia komputerowa</a:t>
                      </a:r>
                      <a:endParaRPr lang="pl-PL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74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52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+mj-lt"/>
                          <a:ea typeface="Times New Roman"/>
                          <a:cs typeface="Times New Roman"/>
                        </a:rPr>
                        <a:t>Poradnia endokrynologiczna</a:t>
                      </a:r>
                      <a:endParaRPr lang="pl-PL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155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95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+mj-lt"/>
                          <a:ea typeface="Times New Roman"/>
                          <a:cs typeface="Times New Roman"/>
                        </a:rPr>
                        <a:t>Poradnia kardiologiczna</a:t>
                      </a:r>
                      <a:endParaRPr lang="pl-PL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55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+mj-lt"/>
                          <a:ea typeface="Times New Roman"/>
                          <a:cs typeface="Times New Roman"/>
                        </a:rPr>
                        <a:t>Poradnia rehabilitacyjna</a:t>
                      </a:r>
                      <a:endParaRPr lang="pl-PL" sz="14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82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41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Poradnia okulistyczna</a:t>
                      </a:r>
                      <a:endParaRPr lang="pl-PL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67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43" name="pole tekstowe 5"/>
          <p:cNvSpPr txBox="1">
            <a:spLocks noChangeArrowheads="1"/>
          </p:cNvSpPr>
          <p:nvPr/>
        </p:nvSpPr>
        <p:spPr bwMode="auto">
          <a:xfrm>
            <a:off x="1428750" y="5929313"/>
            <a:ext cx="621506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</a:t>
            </a:r>
            <a:r>
              <a:rPr lang="pl-PL" sz="1100" dirty="0" smtClean="0">
                <a:latin typeface="Lucida Sans Unicode" pitchFamily="34" charset="0"/>
              </a:rPr>
              <a:t>NFZ</a:t>
            </a:r>
            <a:endParaRPr lang="pl-PL" dirty="0">
              <a:latin typeface="Lucida Sans Unicode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100" dirty="0" smtClean="0">
                <a:solidFill>
                  <a:schemeClr val="tx1"/>
                </a:solidFill>
              </a:rPr>
              <a:t/>
            </a:r>
            <a:br>
              <a:rPr lang="pl-PL" sz="3100" dirty="0" smtClean="0">
                <a:solidFill>
                  <a:schemeClr val="tx1"/>
                </a:solidFill>
              </a:rPr>
            </a:br>
            <a:r>
              <a:rPr lang="pl-PL" sz="3100" dirty="0" smtClean="0">
                <a:solidFill>
                  <a:schemeClr val="tx1"/>
                </a:solidFill>
              </a:rPr>
              <a:t>Czas </a:t>
            </a:r>
            <a:r>
              <a:rPr lang="pl-PL" sz="3100" dirty="0">
                <a:solidFill>
                  <a:schemeClr val="tx1"/>
                </a:solidFill>
              </a:rPr>
              <a:t>oczekiwania na spersonalizowanych listach według stanu na dzień</a:t>
            </a:r>
            <a:r>
              <a:rPr lang="pl-PL" sz="3100" dirty="0" smtClean="0">
                <a:solidFill>
                  <a:schemeClr val="tx1"/>
                </a:solidFill>
              </a:rPr>
              <a:t>: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357158" y="1928802"/>
          <a:ext cx="8258204" cy="3924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857256"/>
                <a:gridCol w="971528"/>
                <a:gridCol w="1143008"/>
                <a:gridCol w="885860"/>
                <a:gridCol w="900090"/>
                <a:gridCol w="857256"/>
              </a:tblGrid>
              <a:tr h="360058">
                <a:tc rowSpan="2">
                  <a:txBody>
                    <a:bodyPr/>
                    <a:lstStyle/>
                    <a:p>
                      <a:pPr algn="ctr"/>
                      <a:endParaRPr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Nazwa świadczenia</a:t>
                      </a:r>
                      <a:endParaRPr lang="pl-PL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 na 30.03.2009 r.</a:t>
                      </a:r>
                      <a:endParaRPr lang="pl-PL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 na 30.09.2009 r.</a:t>
                      </a:r>
                      <a:endParaRPr lang="pl-PL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15416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Liczba osób oczekujących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przewidywany czas oczekiwania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rzeczywisty czas oczekiwania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Liczba osób oczekujących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przewidywany czas oczekiwania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rzeczywisty czas oczekiwania</a:t>
                      </a:r>
                      <a:endParaRPr lang="pl-PL" sz="1200" dirty="0"/>
                    </a:p>
                  </a:txBody>
                  <a:tcPr/>
                </a:tc>
              </a:tr>
              <a:tr h="635974">
                <a:tc>
                  <a:txBody>
                    <a:bodyPr/>
                    <a:lstStyle/>
                    <a:p>
                      <a:pPr algn="ctr"/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Endoprotezoplastyka stawu biodrowego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3 290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774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429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3 358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751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390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618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Endoprotezoplastyka stawu kolanowego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1 603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702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452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1 710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702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428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1089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Zabiegi zakresie soczewki </a:t>
                      </a:r>
                      <a:r>
                        <a:rPr lang="pl-PL" sz="1400" dirty="0" smtClean="0">
                          <a:latin typeface="+mj-lt"/>
                          <a:ea typeface="Times New Roman"/>
                          <a:cs typeface="Times New Roman"/>
                        </a:rPr>
                        <a:t>– zaćma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 smtClean="0">
                          <a:latin typeface="+mj-lt"/>
                          <a:ea typeface="Times New Roman"/>
                          <a:cs typeface="Times New Roman"/>
                        </a:rPr>
                        <a:t>* </a:t>
                      </a:r>
                      <a:r>
                        <a:rPr lang="pl-PL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dane niepełne – nie zakończono wprowadzania danych we wszystkich placówkach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4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7 431</a:t>
                      </a:r>
                      <a:r>
                        <a:rPr lang="pl-PL" sz="1400" b="1" dirty="0" smtClean="0">
                          <a:latin typeface="+mj-lt"/>
                        </a:rPr>
                        <a:t>*</a:t>
                      </a:r>
                    </a:p>
                    <a:p>
                      <a:pPr algn="ctr"/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438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430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15 936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802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364</a:t>
                      </a:r>
                    </a:p>
                    <a:p>
                      <a:pPr algn="ctr"/>
                      <a:endParaRPr lang="pl-PL" sz="1400" dirty="0" smtClean="0">
                        <a:latin typeface="+mj-lt"/>
                      </a:endParaRPr>
                    </a:p>
                    <a:p>
                      <a:pPr algn="ctr"/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267" name="pole tekstowe 3"/>
          <p:cNvSpPr txBox="1">
            <a:spLocks noChangeArrowheads="1"/>
          </p:cNvSpPr>
          <p:nvPr/>
        </p:nvSpPr>
        <p:spPr bwMode="auto">
          <a:xfrm>
            <a:off x="1500188" y="5929313"/>
            <a:ext cx="62150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Czas oczekiwania na wybrane procedury </a:t>
            </a:r>
            <a:r>
              <a:rPr lang="pl-PL" sz="2400" dirty="0">
                <a:solidFill>
                  <a:schemeClr val="tx1"/>
                </a:solidFill>
              </a:rPr>
              <a:t>z </a:t>
            </a:r>
            <a:r>
              <a:rPr lang="pl-PL" sz="2400" dirty="0" smtClean="0">
                <a:solidFill>
                  <a:schemeClr val="tx1"/>
                </a:solidFill>
              </a:rPr>
              <a:t>list spersonalizowanych w porównaniu do danych Polski </a:t>
            </a:r>
            <a:r>
              <a:rPr lang="pl-PL" sz="2400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357158" y="1928802"/>
          <a:ext cx="8429627" cy="2848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75"/>
                <a:gridCol w="1404938"/>
                <a:gridCol w="1404938"/>
                <a:gridCol w="1404938"/>
                <a:gridCol w="1404938"/>
              </a:tblGrid>
              <a:tr h="500066">
                <a:tc rowSpan="2">
                  <a:txBody>
                    <a:bodyPr/>
                    <a:lstStyle/>
                    <a:p>
                      <a:pPr algn="ctr"/>
                      <a:endParaRPr lang="pl-PL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Nazwa świadczenia</a:t>
                      </a:r>
                      <a:endParaRPr lang="pl-PL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województwo pomorskie</a:t>
                      </a:r>
                      <a:endParaRPr lang="pl-PL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Polska</a:t>
                      </a:r>
                      <a:endParaRPr lang="pl-PL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przewidywany czas oczekiwania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rzeczywisty czas oczekiwania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przewidywany czas oczekiwania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Średni rzeczywisty czas oczekiwania</a:t>
                      </a:r>
                      <a:endParaRPr lang="pl-PL" sz="1200" dirty="0"/>
                    </a:p>
                  </a:txBody>
                  <a:tcPr/>
                </a:tc>
              </a:tr>
              <a:tr h="5343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Endoprotezoplastyka stawu biodrowego</a:t>
                      </a:r>
                      <a:endParaRPr lang="pl-PL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1 186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428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1 114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270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Endoprotezoplastyka stawu kolanowego</a:t>
                      </a:r>
                      <a:endParaRPr lang="pl-PL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1 063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264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1 180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247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j-lt"/>
                          <a:ea typeface="Times New Roman"/>
                          <a:cs typeface="Times New Roman"/>
                        </a:rPr>
                        <a:t>Zabiegi zakresie soczewki - zaćma</a:t>
                      </a:r>
                      <a:endParaRPr lang="pl-PL" sz="14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811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336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666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j-lt"/>
                        </a:rPr>
                        <a:t>270</a:t>
                      </a:r>
                      <a:endParaRPr lang="pl-PL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291" name="pole tekstowe 3"/>
          <p:cNvSpPr txBox="1">
            <a:spLocks noChangeArrowheads="1"/>
          </p:cNvSpPr>
          <p:nvPr/>
        </p:nvSpPr>
        <p:spPr bwMode="auto">
          <a:xfrm>
            <a:off x="1500188" y="6000750"/>
            <a:ext cx="63579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3200" dirty="0">
                <a:solidFill>
                  <a:schemeClr val="tx1"/>
                </a:solidFill>
              </a:rPr>
              <a:t>Korzyści personalizacji list</a:t>
            </a:r>
            <a:endParaRPr lang="pl-PL" sz="3200" kern="1200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481138"/>
            <a:ext cx="8401080" cy="4525962"/>
          </a:xfrm>
        </p:spPr>
        <p:txBody>
          <a:bodyPr/>
          <a:lstStyle/>
          <a:p>
            <a:pPr algn="just" eaLnBrk="1" hangingPunct="1"/>
            <a:r>
              <a:rPr lang="pl-PL" sz="2400" dirty="0" smtClean="0"/>
              <a:t>Dane na listach są rzeczywiste, a nie orientacyjne.</a:t>
            </a:r>
          </a:p>
          <a:p>
            <a:pPr algn="just" eaLnBrk="1" hangingPunct="1"/>
            <a:r>
              <a:rPr lang="pl-PL" sz="2400" dirty="0" smtClean="0"/>
              <a:t>Wiarygodne informacje o udzielanych świadczeniach zarówno dla pacjenta, jak i dla NFZ.</a:t>
            </a:r>
          </a:p>
          <a:p>
            <a:pPr algn="just" eaLnBrk="1" hangingPunct="1"/>
            <a:r>
              <a:rPr lang="pl-PL" sz="2400" dirty="0" smtClean="0"/>
              <a:t>Rzeczywiste skrócenie czasu oczekiwania poprzez możliwość wyboru świadczeniodawcy.</a:t>
            </a:r>
          </a:p>
          <a:p>
            <a:pPr algn="just" eaLnBrk="1" hangingPunct="1"/>
            <a:r>
              <a:rPr lang="pl-PL" sz="2400" dirty="0" smtClean="0"/>
              <a:t>Dzięki identyfikacji pacjenta – realne skrócenie list oczekujących (pacjent oczekujący do jednego, a nie kilku świadczeniodawców).</a:t>
            </a:r>
          </a:p>
          <a:p>
            <a:pPr algn="just" eaLnBrk="1" hangingPunct="1"/>
            <a:r>
              <a:rPr lang="pl-PL" sz="2400" dirty="0" smtClean="0"/>
              <a:t>Przeciwdziałanie korupcji.</a:t>
            </a:r>
            <a:endParaRPr lang="pl-PL" sz="2400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13316" name="pole tekstowe 4"/>
          <p:cNvSpPr txBox="1">
            <a:spLocks noChangeArrowheads="1"/>
          </p:cNvSpPr>
          <p:nvPr/>
        </p:nvSpPr>
        <p:spPr bwMode="auto">
          <a:xfrm>
            <a:off x="1500188" y="6286500"/>
            <a:ext cx="67151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400" dirty="0">
                <a:solidFill>
                  <a:schemeClr val="tx1"/>
                </a:solidFill>
              </a:rPr>
              <a:t>Problemy nasuwające się po obserwacji funkcjonowania zapisów na listy oczekujących:</a:t>
            </a:r>
            <a:br>
              <a:rPr lang="pl-PL" sz="2400" dirty="0">
                <a:solidFill>
                  <a:schemeClr val="tx1"/>
                </a:solidFill>
              </a:rPr>
            </a:br>
            <a:endParaRPr lang="pl-PL" sz="2400" dirty="0"/>
          </a:p>
        </p:txBody>
      </p:sp>
      <p:sp>
        <p:nvSpPr>
          <p:cNvPr id="14338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240"/>
          </a:xfrm>
        </p:spPr>
        <p:txBody>
          <a:bodyPr/>
          <a:lstStyle/>
          <a:p>
            <a:pPr lvl="0" algn="just"/>
            <a:endParaRPr lang="pl-PL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zapisy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ustawowe nie wymagają prowadzenia list w formie elektronicznej, wielu świadczeniodawców prowadzi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formie elementu dziennego grafiku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przyjęć (tj. terminarza) skutkiem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czego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często dane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są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niepełne;</a:t>
            </a:r>
          </a:p>
          <a:p>
            <a:pPr lvl="0" algn="just"/>
            <a:r>
              <a:rPr lang="pl-PL" sz="2000" dirty="0" smtClean="0"/>
              <a:t>zgodnie z ustawą Fundusz gromadzi dane liczbie oczekujący i czasie oczekiwania raz w miesiącu, więc te dane w ciągu miesiąca ulegają zmianą, tak więc informacje dla pacjentów mogą w niektórych przypadkach być zdezaktualizowane;  </a:t>
            </a:r>
            <a:endParaRPr lang="pl-PL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wobec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faktu, iż wyliczanie czasu rzeczywistego jest skomplikowane, jeśli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świadczeniodawca  nie   prowadzi 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 w formie elektronicznej,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część świadczeniodawców przekazuje czas szacunkowy jako rzeczywisty;</a:t>
            </a:r>
            <a:endParaRPr lang="pl-PL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algn="just"/>
            <a:endParaRPr lang="pl-PL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339" name="pole tekstowe 3"/>
          <p:cNvSpPr txBox="1">
            <a:spLocks noChangeArrowheads="1"/>
          </p:cNvSpPr>
          <p:nvPr/>
        </p:nvSpPr>
        <p:spPr bwMode="auto">
          <a:xfrm>
            <a:off x="1285875" y="6143625"/>
            <a:ext cx="6858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kern="12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</a:t>
            </a:r>
            <a:r>
              <a:rPr lang="pl-PL" sz="2400" dirty="0">
                <a:solidFill>
                  <a:schemeClr val="tx1"/>
                </a:solidFill>
              </a:rPr>
              <a:t>P</a:t>
            </a:r>
            <a:r>
              <a:rPr lang="pl-PL" sz="2400" dirty="0" smtClean="0">
                <a:solidFill>
                  <a:schemeClr val="tx1"/>
                </a:solidFill>
              </a:rPr>
              <a:t>roblemy - c.d</a:t>
            </a:r>
            <a:r>
              <a:rPr lang="pl-PL" sz="2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536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pewna grupa świadczeniodawców przekazuje zerowy czas oczekiwania w kolejce, a gdy pacjent się zgłosi jest informowany, że nie ma możliwości skorzystania ze świadczeń, w ten sposób nie respektuje swoich danych oraz wprowadza w błąd pacjentów;</a:t>
            </a:r>
            <a:endParaRPr lang="pl-PL" sz="2000" dirty="0"/>
          </a:p>
          <a:p>
            <a:pPr lvl="0" algn="just"/>
            <a:r>
              <a:rPr lang="pl-PL" sz="2000" dirty="0" smtClean="0"/>
              <a:t>n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agminne jest pod koniec roku, zamykanie list oczekujących, jak również bezterminowe przekładanie zaplanowanych wizyt, motywując  to  końcem  limitów  lub  końcem  umowy z dniem ostatniego grudnia  danego roku;</a:t>
            </a:r>
          </a:p>
          <a:p>
            <a:pPr lvl="0" algn="just"/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nadal wielu świadczeniodawców nie rozumie pojęcia pacjent pierwszorazowy (zgodnie z ustaleniami tylko taki pacjent jest zapisywany na listy oczekujących), co powoduje wpisywanie na listy wszystkich pacjentów do placówki, wobec braku wolnych terminów odmawia zapisów na listę.</a:t>
            </a:r>
          </a:p>
          <a:p>
            <a:pPr>
              <a:buFont typeface="Wingdings 3" pitchFamily="18" charset="2"/>
              <a:buNone/>
            </a:pPr>
            <a:endParaRPr lang="pl-PL" dirty="0"/>
          </a:p>
        </p:txBody>
      </p:sp>
      <p:sp>
        <p:nvSpPr>
          <p:cNvPr id="15364" name="pole tekstowe 3"/>
          <p:cNvSpPr txBox="1">
            <a:spLocks noChangeArrowheads="1"/>
          </p:cNvSpPr>
          <p:nvPr/>
        </p:nvSpPr>
        <p:spPr bwMode="auto">
          <a:xfrm>
            <a:off x="1285875" y="6143625"/>
            <a:ext cx="71437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</a:p>
          <a:p>
            <a:endParaRPr lang="pl-PL" dirty="0">
              <a:latin typeface="Lucida Sans Unicode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 rtlCol="0">
            <a:normAutofit fontScale="90000"/>
          </a:bodyPr>
          <a:lstStyle/>
          <a:p>
            <a:pPr algn="ctr"/>
            <a:r>
              <a:rPr lang="pl-PL" kern="12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</a:t>
            </a:r>
            <a:br>
              <a:rPr lang="pl-PL" kern="12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pl-PL" sz="3600" dirty="0" smtClean="0"/>
              <a:t>Rozwiązania</a:t>
            </a:r>
            <a:r>
              <a:rPr lang="pl-PL" dirty="0"/>
              <a:t/>
            </a:r>
            <a:br>
              <a:rPr lang="pl-PL" dirty="0"/>
            </a:br>
            <a:endParaRPr lang="pl-PL" kern="1200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481138"/>
            <a:ext cx="8186766" cy="4305316"/>
          </a:xfrm>
        </p:spPr>
        <p:txBody>
          <a:bodyPr/>
          <a:lstStyle/>
          <a:p>
            <a:pPr lvl="0" algn="just"/>
            <a:endParaRPr lang="pl-PL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endParaRPr lang="pl-PL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endParaRPr lang="pl-PL" sz="2000" dirty="0"/>
          </a:p>
          <a:p>
            <a:pPr lvl="0" algn="just"/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Przeprowadzenie kontroli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świadczeniodawców przesyłających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dane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budzące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wątpliwości, np. dane, które znacznie wzrosły lub spadły w analizowanym okresie sprawozdawczym;</a:t>
            </a:r>
            <a:endParaRPr lang="pl-PL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/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Docelowo wprowadzenie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spersonalizowanych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innych  zakresach </a:t>
            </a:r>
            <a:r>
              <a:rPr lang="pl-PL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przesyłanie ich do Funduszu, co uporządkuje listy i czasy </a:t>
            </a:r>
            <a:r>
              <a:rPr lang="pl-PL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oczekiwania;</a:t>
            </a:r>
          </a:p>
          <a:p>
            <a:pPr lvl="0" algn="just">
              <a:buNone/>
            </a:pPr>
            <a:endParaRPr lang="pl-PL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388" name="pole tekstowe 3"/>
          <p:cNvSpPr txBox="1">
            <a:spLocks noChangeArrowheads="1"/>
          </p:cNvSpPr>
          <p:nvPr/>
        </p:nvSpPr>
        <p:spPr bwMode="auto">
          <a:xfrm>
            <a:off x="1357290" y="6357958"/>
            <a:ext cx="72151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  <a:endParaRPr lang="pl-PL" dirty="0">
              <a:latin typeface="Lucida Sans Unicode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ymbol zastępczy zawartości 2"/>
          <p:cNvSpPr>
            <a:spLocks noGrp="1"/>
          </p:cNvSpPr>
          <p:nvPr>
            <p:ph idx="4294967295"/>
          </p:nvPr>
        </p:nvSpPr>
        <p:spPr>
          <a:xfrm>
            <a:off x="457200" y="1481138"/>
            <a:ext cx="8229600" cy="3876688"/>
          </a:xfrm>
        </p:spPr>
        <p:txBody>
          <a:bodyPr/>
          <a:lstStyle/>
          <a:p>
            <a:pPr algn="ctr">
              <a:buNone/>
            </a:pPr>
            <a:endParaRPr lang="pl-PL" sz="3200" dirty="0" smtClean="0"/>
          </a:p>
          <a:p>
            <a:pPr algn="ctr">
              <a:buNone/>
            </a:pPr>
            <a:r>
              <a:rPr lang="pl-PL" sz="3200" dirty="0" smtClean="0"/>
              <a:t>Dziękuje za uwagę </a:t>
            </a:r>
            <a:endParaRPr lang="pl-PL" sz="3200" dirty="0"/>
          </a:p>
        </p:txBody>
      </p:sp>
      <p:sp>
        <p:nvSpPr>
          <p:cNvPr id="17412" name="pole tekstowe 3"/>
          <p:cNvSpPr txBox="1">
            <a:spLocks noChangeArrowheads="1"/>
          </p:cNvSpPr>
          <p:nvPr/>
        </p:nvSpPr>
        <p:spPr bwMode="auto">
          <a:xfrm>
            <a:off x="1000125" y="6215063"/>
            <a:ext cx="7286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i="1" dirty="0">
                <a:latin typeface="Lucida Sans Unicode" pitchFamily="34" charset="0"/>
              </a:rPr>
              <a:t>6 październik 2009               </a:t>
            </a:r>
            <a:r>
              <a:rPr lang="pl-PL" sz="1100" dirty="0">
                <a:latin typeface="Lucida Sans Unicode" pitchFamily="34" charset="0"/>
              </a:rPr>
              <a:t>Pomorski Oddział Wojewódzki NFZ</a:t>
            </a:r>
            <a:endParaRPr lang="pl-PL" dirty="0">
              <a:latin typeface="Lucida Sans Unicode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ol">
  <a:themeElements>
    <a:clrScheme name="Hol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l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452</TotalTime>
  <Words>591</Words>
  <Application>Microsoft Office PowerPoint</Application>
  <PresentationFormat>Pokaz na ekranie (4:3)</PresentationFormat>
  <Paragraphs>128</Paragraphs>
  <Slides>9</Slides>
  <Notes>9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Hol</vt:lpstr>
      <vt:lpstr>Kolejki oczekujących na świadczenia opieki  zdrowotnej  w  Pomorskim Oddziale Wojewódzkim NFZ</vt:lpstr>
      <vt:lpstr>Województwo pomorskie – czas oczekiwania w oddziale pomorskim na wybrane świadczenia:</vt:lpstr>
      <vt:lpstr> Czas oczekiwania na spersonalizowanych listach według stanu na dzień:</vt:lpstr>
      <vt:lpstr>Czas oczekiwania na wybrane procedury z list spersonalizowanych w porównaniu do danych Polski :</vt:lpstr>
      <vt:lpstr>Korzyści personalizacji list</vt:lpstr>
      <vt:lpstr>Problemy nasuwające się po obserwacji funkcjonowania zapisów na listy oczekujących: </vt:lpstr>
      <vt:lpstr>     Problemy - c.d.</vt:lpstr>
      <vt:lpstr>    Rozwiązania </vt:lpstr>
      <vt:lpstr>Slajd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POMORSKI ODDZIAŁ WOJEWÓDZKI NARODOWEGO FUNDUSZU ZDROWIA</dc:title>
  <dc:creator>bozenak</dc:creator>
  <cp:lastModifiedBy>marias</cp:lastModifiedBy>
  <cp:revision>63</cp:revision>
  <dcterms:created xsi:type="dcterms:W3CDTF">2007-11-27T10:27:39Z</dcterms:created>
  <dcterms:modified xsi:type="dcterms:W3CDTF">2009-10-05T10:04:14Z</dcterms:modified>
</cp:coreProperties>
</file>